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70" r:id="rId5"/>
    <p:sldId id="261" r:id="rId6"/>
    <p:sldId id="273" r:id="rId7"/>
    <p:sldId id="262" r:id="rId8"/>
    <p:sldId id="263" r:id="rId9"/>
    <p:sldId id="268" r:id="rId10"/>
    <p:sldId id="275" r:id="rId11"/>
    <p:sldId id="274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49EF-55A4-478C-91C9-8A9ED51D5C2C}" type="datetimeFigureOut">
              <a:rPr lang="sr-Latn-CS" smtClean="0"/>
              <a:pPr/>
              <a:t>15.5.2018.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E5E5-AC74-4C1B-A706-A63649211E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ejs\1010585_10153982366639655_5028912336020569936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572000" cy="4572000"/>
          </a:xfrm>
          <a:prstGeom prst="rect">
            <a:avLst/>
          </a:prstGeom>
          <a:noFill/>
        </p:spPr>
      </p:pic>
      <p:sp>
        <p:nvSpPr>
          <p:cNvPr id="4" name="Left-Right Arrow 3"/>
          <p:cNvSpPr/>
          <p:nvPr/>
        </p:nvSpPr>
        <p:spPr>
          <a:xfrm>
            <a:off x="714348" y="214290"/>
            <a:ext cx="3643338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Владика Петар </a:t>
            </a:r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ЊЕГОШ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tvorac-grada.com/ucesnici/komnen/kosovo/grob_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2714644" cy="3214710"/>
          </a:xfrm>
          <a:prstGeom prst="rect">
            <a:avLst/>
          </a:prstGeom>
          <a:noFill/>
        </p:spPr>
      </p:pic>
      <p:pic>
        <p:nvPicPr>
          <p:cNvPr id="2052" name="Picture 4" descr="http://www.tvorac-grada.com/ucesnici/komnen/kosovo/zindan_na_lovcen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86190"/>
            <a:ext cx="2857500" cy="2509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607220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ахрањен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жељи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врху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овћена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1851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63688" y="1916832"/>
            <a:ext cx="5832648" cy="3528392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7030A0"/>
                </a:solidFill>
              </a:rPr>
              <a:t>АУТОР : Душица  Максимовић</a:t>
            </a:r>
            <a:endParaRPr lang="sr-Latn-CS" sz="2000" b="1" dirty="0">
              <a:solidFill>
                <a:srgbClr val="7030A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211960" y="4005064"/>
            <a:ext cx="936104" cy="792088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54006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 smtClean="0">
                <a:solidFill>
                  <a:schemeClr val="bg1"/>
                </a:solidFill>
              </a:rPr>
              <a:t>ЦРНА ГОРА  У ДОБА ВЛАДИЧАНСТВА </a:t>
            </a:r>
            <a:endParaRPr lang="sr-Latn-C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12464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2500" b="1" dirty="0" smtClean="0">
                <a:solidFill>
                  <a:schemeClr val="bg1"/>
                </a:solidFill>
              </a:rPr>
              <a:t>Mодерна Црногорска  држава је настала на </a:t>
            </a:r>
            <a:r>
              <a:rPr lang="x-none" sz="2500" b="1" smtClean="0">
                <a:solidFill>
                  <a:schemeClr val="bg1"/>
                </a:solidFill>
              </a:rPr>
              <a:t>темељима Цети</a:t>
            </a:r>
            <a:r>
              <a:rPr lang="sr-Cyrl-RS" sz="2500" b="1" dirty="0" smtClean="0">
                <a:solidFill>
                  <a:schemeClr val="bg1"/>
                </a:solidFill>
              </a:rPr>
              <a:t>њ</a:t>
            </a:r>
            <a:r>
              <a:rPr lang="x-none" sz="2500" b="1" smtClean="0">
                <a:solidFill>
                  <a:schemeClr val="bg1"/>
                </a:solidFill>
              </a:rPr>
              <a:t>ске </a:t>
            </a:r>
            <a:r>
              <a:rPr lang="x-none" sz="2500" b="1" dirty="0" smtClean="0">
                <a:solidFill>
                  <a:schemeClr val="bg1"/>
                </a:solidFill>
              </a:rPr>
              <a:t>митрополије чије седиште је  </a:t>
            </a:r>
            <a:r>
              <a:rPr lang="x-none" sz="2500" b="1" smtClean="0">
                <a:solidFill>
                  <a:schemeClr val="bg1"/>
                </a:solidFill>
              </a:rPr>
              <a:t>Цетињски манастир</a:t>
            </a:r>
            <a:r>
              <a:rPr lang="sr-Cyrl-RS" sz="2500" b="1" dirty="0" smtClean="0">
                <a:solidFill>
                  <a:schemeClr val="bg1"/>
                </a:solidFill>
              </a:rPr>
              <a:t>,</a:t>
            </a:r>
            <a:r>
              <a:rPr lang="x-none" sz="2500" b="1" smtClean="0">
                <a:solidFill>
                  <a:schemeClr val="bg1"/>
                </a:solidFill>
              </a:rPr>
              <a:t> изградио </a:t>
            </a:r>
            <a:r>
              <a:rPr lang="x-none" sz="2500" b="1" dirty="0" smtClean="0">
                <a:solidFill>
                  <a:schemeClr val="bg1"/>
                </a:solidFill>
              </a:rPr>
              <a:t>Иван Црнојевић 1485.</a:t>
            </a:r>
            <a:endParaRPr lang="sr-Latn-CS" sz="25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25003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Цетињски манастир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32856"/>
            <a:ext cx="1944216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51571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Иван Црнојевић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733256"/>
            <a:ext cx="91440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b="1" smtClean="0"/>
              <a:t>Т</a:t>
            </a:r>
            <a:r>
              <a:rPr lang="sr-Cyrl-CS" sz="2000" b="1" dirty="0" smtClean="0"/>
              <a:t>ерм</a:t>
            </a:r>
            <a:r>
              <a:rPr lang="x-none" sz="2000" b="1" smtClean="0"/>
              <a:t>ин ЦРНА ГОРА </a:t>
            </a:r>
            <a:r>
              <a:rPr lang="x-none" sz="2000" smtClean="0"/>
              <a:t>= </a:t>
            </a:r>
            <a:r>
              <a:rPr lang="sr-Cyrl-RS" sz="2000" b="1" dirty="0" smtClean="0"/>
              <a:t>ГОРЕ (планине ) </a:t>
            </a:r>
            <a:r>
              <a:rPr lang="x-none" sz="2000" b="1" smtClean="0"/>
              <a:t> ЦРНОЈЕВИЋА  </a:t>
            </a:r>
            <a:r>
              <a:rPr lang="x-none" sz="2300" b="1" smtClean="0">
                <a:solidFill>
                  <a:schemeClr val="bg1"/>
                </a:solidFill>
              </a:rPr>
              <a:t>се јавља крајем 15 века и обухватала је планинске крајеве од </a:t>
            </a:r>
            <a:r>
              <a:rPr lang="x-none" sz="2300" b="1" smtClean="0">
                <a:solidFill>
                  <a:srgbClr val="0070C0"/>
                </a:solidFill>
              </a:rPr>
              <a:t>Боке Которске </a:t>
            </a:r>
            <a:r>
              <a:rPr lang="sr-Cyrl-RS" sz="2300" b="1" dirty="0" smtClean="0">
                <a:solidFill>
                  <a:srgbClr val="0070C0"/>
                </a:solidFill>
              </a:rPr>
              <a:t> </a:t>
            </a:r>
            <a:r>
              <a:rPr lang="x-none" sz="2300" b="1" smtClean="0">
                <a:solidFill>
                  <a:schemeClr val="bg1"/>
                </a:solidFill>
              </a:rPr>
              <a:t>до </a:t>
            </a:r>
            <a:r>
              <a:rPr lang="sr-Cyrl-RS" sz="2300" b="1" dirty="0" smtClean="0">
                <a:solidFill>
                  <a:schemeClr val="bg1"/>
                </a:solidFill>
              </a:rPr>
              <a:t> </a:t>
            </a:r>
            <a:r>
              <a:rPr lang="x-none" sz="2300" b="1" smtClean="0">
                <a:solidFill>
                  <a:srgbClr val="0070C0"/>
                </a:solidFill>
              </a:rPr>
              <a:t>Зете</a:t>
            </a:r>
            <a:r>
              <a:rPr lang="en-GB" sz="2300" b="1" dirty="0" smtClean="0">
                <a:solidFill>
                  <a:srgbClr val="0070C0"/>
                </a:solidFill>
              </a:rPr>
              <a:t>.</a:t>
            </a:r>
            <a:endParaRPr lang="sr-Latn-C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8463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Због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нестанка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државне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Црнојевића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1496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немогућности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Турске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због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планинског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терена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успостави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своју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државну  организацију,</a:t>
            </a:r>
            <a:r>
              <a:rPr kumimoji="0" lang="sr-Cyrl-R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Црној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настаје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јачег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бројнијих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брастава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племенска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организација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36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племена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крвна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освета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78605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бирао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Општецрногорском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збор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етињским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манастиром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1697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положај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наследан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породици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Петровић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Његош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јер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владика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Данило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</a:t>
            </a:r>
            <a:r>
              <a:rPr lang="sr-Cyrl-RS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(1697-1735)</a:t>
            </a: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одредио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синовца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Саву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наследника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86256"/>
            <a:ext cx="546063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6084168" y="5445224"/>
            <a:ext cx="280831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Општецрногорски збор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60848"/>
            <a:ext cx="9144000" cy="76944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Црном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Гором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1496-1851.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влада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ВЛАДИКА 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митрополит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)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духовни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тј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верски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старешина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овај</a:t>
            </a:r>
            <a:r>
              <a:rPr lang="sr-Cyrl-R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период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зове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ВЛАДИЧАНСТВО</a:t>
            </a:r>
            <a:r>
              <a:rPr lang="sr-Cyrl-RS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sr-Latn-CS" sz="2200" dirty="0"/>
          </a:p>
        </p:txBody>
      </p:sp>
    </p:spTree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7079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12776"/>
            <a:ext cx="514350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Alternate Process 3"/>
          <p:cNvSpPr/>
          <p:nvPr/>
        </p:nvSpPr>
        <p:spPr>
          <a:xfrm>
            <a:off x="323528" y="5072074"/>
            <a:ext cx="3024336" cy="5891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Ријека Црнојевића</a:t>
            </a:r>
            <a:endParaRPr lang="sr-Latn-CS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71435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dirty="0" smtClean="0"/>
              <a:t>СТАРЕ ПРЕСТОНИЦЕ ЦРНЕ ГОРЕ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143504" y="5661248"/>
            <a:ext cx="3429024" cy="482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Цетиње</a:t>
            </a:r>
            <a:r>
              <a:rPr lang="sr-Cyrl-RS" dirty="0" smtClean="0"/>
              <a:t>-Српска  спарта </a:t>
            </a:r>
            <a:endParaRPr lang="en-US" dirty="0"/>
          </a:p>
        </p:txBody>
      </p:sp>
    </p:spTree>
  </p:cSld>
  <p:clrMapOvr>
    <a:masterClrMapping/>
  </p:clrMapOvr>
  <p:transition spd="slow"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60649"/>
            <a:ext cx="4033588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384136"/>
            <a:ext cx="414340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Владика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Данило</a:t>
            </a:r>
            <a:r>
              <a:rPr kumimoji="0" lang="sr-Cyrl-R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sr-Cyrl-RS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,оснивач династије Петровић Његош  </a:t>
            </a:r>
            <a:r>
              <a:rPr kumimoji="0" lang="sr-Cyrl-R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(1697-1735)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обезбедио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Црној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Русије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политичку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новчану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sr-Cyrl-C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инспирисао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,,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истрагу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Потурица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sr-Cyrl-R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описану</a:t>
            </a:r>
            <a:endParaRPr kumimoji="0" lang="sr-Cyrl-R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sr-Cyrl-R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Горском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Вијенцу</a:t>
            </a:r>
            <a:r>
              <a:rPr kumimoji="0" lang="sr-Cyrl-RS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sr-Cyrl-CS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1767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Cyrl-R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време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мирољубивог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владике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Саве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Црној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Гори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појављује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авантуриста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Далмације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Стефан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Раичевић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 се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представио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руски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R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тврдивши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побегао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зле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царице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Катарине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Велике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слободрску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поведе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борбу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обнову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српског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царства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Сава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утврдио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питању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преварант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Црногорци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желели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верују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назвали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,,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Лажни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Шћепан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349188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106085"/>
            <a:ext cx="60721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Шћепан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Мали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(1767-1773)</a:t>
            </a:r>
            <a:r>
              <a:rPr kumimoji="0" lang="sr-Cyrl-CS" sz="25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имао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војничког</a:t>
            </a:r>
            <a:r>
              <a:rPr kumimoji="0" lang="sr-Cyrl-C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умећа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показао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CS" sz="25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сузбија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крвна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освета</a:t>
            </a:r>
            <a:r>
              <a:rPr kumimoji="0" lang="en-US" sz="25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5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тако</a:t>
            </a:r>
            <a:r>
              <a:rPr lang="sr-Cyrl-RS" sz="25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што</a:t>
            </a:r>
            <a:r>
              <a:rPr kumimoji="0" lang="en-US" sz="2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први</a:t>
            </a:r>
            <a:r>
              <a:rPr kumimoji="0" lang="en-US" sz="2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убиство</a:t>
            </a:r>
            <a:r>
              <a:rPr kumimoji="0" lang="en-US" sz="2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стрељао</a:t>
            </a:r>
            <a:r>
              <a:rPr kumimoji="0" lang="en-US" sz="2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човека</a:t>
            </a:r>
            <a:r>
              <a:rPr kumimoji="0" lang="en-US" sz="2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5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Слободарске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тежње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нису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допале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скадарском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паши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Шкодарлији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организовао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Шћепан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Мали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отрује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24128" y="5517232"/>
            <a:ext cx="298292" cy="37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2664296" cy="4589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54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300" b="1" dirty="0" err="1" smtClean="0">
                <a:solidFill>
                  <a:schemeClr val="bg1"/>
                </a:solidFill>
              </a:rPr>
              <a:t>Стварну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слободу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Црној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Гори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sr-Cyrl-RS" sz="2300" b="1" dirty="0" smtClean="0">
                <a:solidFill>
                  <a:schemeClr val="bg1"/>
                </a:solidFill>
              </a:rPr>
              <a:t>избор</a:t>
            </a:r>
            <a:r>
              <a:rPr lang="en-US" sz="2300" b="1" dirty="0" err="1" smtClean="0">
                <a:solidFill>
                  <a:schemeClr val="bg1"/>
                </a:solidFill>
              </a:rPr>
              <a:t>ио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је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владика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Петар</a:t>
            </a:r>
            <a:r>
              <a:rPr lang="sr-Cyrl-R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smtClean="0">
                <a:solidFill>
                  <a:schemeClr val="bg1"/>
                </a:solidFill>
              </a:rPr>
              <a:t>I</a:t>
            </a:r>
            <a:r>
              <a:rPr lang="sr-Cyrl-C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Пе</a:t>
            </a:r>
            <a:r>
              <a:rPr lang="sr-Cyrl-RS" sz="2300" b="1" dirty="0" smtClean="0">
                <a:solidFill>
                  <a:schemeClr val="tx1"/>
                </a:solidFill>
              </a:rPr>
              <a:t>т</a:t>
            </a:r>
            <a:r>
              <a:rPr lang="en-US" sz="2300" b="1" dirty="0" err="1" smtClean="0">
                <a:solidFill>
                  <a:schemeClr val="tx1"/>
                </a:solidFill>
              </a:rPr>
              <a:t>ровић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Његош</a:t>
            </a:r>
            <a:r>
              <a:rPr lang="en-US" sz="2300" b="1" dirty="0" smtClean="0">
                <a:solidFill>
                  <a:schemeClr val="bg1"/>
                </a:solidFill>
              </a:rPr>
              <a:t> (1784-1830) </a:t>
            </a:r>
            <a:r>
              <a:rPr lang="en-US" sz="2300" b="1" dirty="0" err="1" smtClean="0">
                <a:solidFill>
                  <a:schemeClr val="tx1"/>
                </a:solidFill>
              </a:rPr>
              <a:t>победама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на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Мартинићима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</a:rPr>
              <a:t>и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Крусима</a:t>
            </a:r>
            <a:r>
              <a:rPr lang="en-US" sz="2300" b="1" dirty="0" smtClean="0">
                <a:solidFill>
                  <a:schemeClr val="bg1"/>
                </a:solidFill>
              </a:rPr>
              <a:t> 1796 </a:t>
            </a:r>
            <a:r>
              <a:rPr lang="sr-Cyrl-RS" sz="2300" b="1" dirty="0" smtClean="0">
                <a:solidFill>
                  <a:schemeClr val="bg1"/>
                </a:solidFill>
              </a:rPr>
              <a:t>.</a:t>
            </a:r>
            <a:endParaRPr lang="sr-Latn-CS" sz="2300" b="1" dirty="0" smtClean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( </a:t>
            </a:r>
            <a:r>
              <a:rPr lang="en-US" sz="2300" dirty="0" err="1" smtClean="0">
                <a:solidFill>
                  <a:schemeClr val="tx1"/>
                </a:solidFill>
              </a:rPr>
              <a:t>зауставио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турске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упаде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дол</a:t>
            </a:r>
            <a:r>
              <a:rPr lang="sr-Cyrl-RS" sz="2300" dirty="0" smtClean="0">
                <a:solidFill>
                  <a:schemeClr val="tx1"/>
                </a:solidFill>
              </a:rPr>
              <a:t>и</a:t>
            </a:r>
            <a:r>
              <a:rPr lang="sr-Cyrl-CS" sz="2300" dirty="0" smtClean="0">
                <a:solidFill>
                  <a:schemeClr val="tx1"/>
                </a:solidFill>
              </a:rPr>
              <a:t>н</a:t>
            </a:r>
            <a:r>
              <a:rPr lang="en-US" sz="2300" dirty="0" err="1" smtClean="0">
                <a:solidFill>
                  <a:schemeClr val="tx1"/>
                </a:solidFill>
              </a:rPr>
              <a:t>ом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Зете</a:t>
            </a:r>
            <a:r>
              <a:rPr lang="en-US" sz="2300" dirty="0" smtClean="0">
                <a:solidFill>
                  <a:schemeClr val="tx1"/>
                </a:solidFill>
              </a:rPr>
              <a:t> и </a:t>
            </a:r>
            <a:r>
              <a:rPr lang="en-US" sz="2300" dirty="0" err="1" smtClean="0">
                <a:solidFill>
                  <a:schemeClr val="tx1"/>
                </a:solidFill>
              </a:rPr>
              <a:t>Мораче</a:t>
            </a:r>
            <a:r>
              <a:rPr lang="sr-Cyrl-CS" sz="2300" dirty="0" smtClean="0">
                <a:solidFill>
                  <a:schemeClr val="tx1"/>
                </a:solidFill>
              </a:rPr>
              <a:t>  </a:t>
            </a:r>
            <a:r>
              <a:rPr lang="en-US" sz="2300" dirty="0" smtClean="0">
                <a:solidFill>
                  <a:schemeClr val="tx1"/>
                </a:solidFill>
              </a:rPr>
              <a:t>)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000108"/>
            <a:ext cx="357186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Први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стално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ратовао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Турцима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сачува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sr-Cyrl-R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ободу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Црногорцима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сузбије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крвну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освету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уведе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стегу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дисциплину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уз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велики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отпор</a:t>
            </a:r>
            <a:r>
              <a:rPr lang="sr-Cyrl-R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племена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међ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Турцима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живим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мањи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зулум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трпио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него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својих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Црногораца</a:t>
            </a:r>
            <a:r>
              <a:rPr kumimoji="0" lang="sr-Cyrl-C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Крвну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освету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племенску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подвојеност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сузбиј</a:t>
            </a:r>
            <a:r>
              <a:rPr kumimoji="0" lang="sr-Cyrl-C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клетвама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умиром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издавањем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,,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Законика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опш</a:t>
            </a:r>
            <a:r>
              <a:rPr kumimoji="0" lang="sr-Cyrl-R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ег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црногорског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2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брдског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“ 1798.</a:t>
            </a:r>
            <a:endParaRPr kumimoji="0" lang="sr-Cyrl-RS" sz="22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Законик</a:t>
            </a:r>
            <a:r>
              <a:rPr kumimoji="0" lang="sr-Cyrl-RS" sz="22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Петра </a:t>
            </a:r>
            <a:r>
              <a:rPr kumimoji="0" lang="hr-HR" sz="22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I;</a:t>
            </a:r>
            <a:endParaRPr kumimoji="0" lang="en-US" sz="22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60" y="1268760"/>
            <a:ext cx="314324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1798.</a:t>
            </a:r>
            <a:r>
              <a:rPr lang="sr-Cyrl-RS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оснива</a:t>
            </a:r>
            <a:r>
              <a:rPr lang="en-US" sz="22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први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државни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Црне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Горе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државни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суд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називом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lang="en-US" sz="2000" b="1" u="sng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Правитељство</a:t>
            </a:r>
            <a:r>
              <a:rPr lang="en-US" sz="20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суда</a:t>
            </a: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 </a:t>
            </a:r>
            <a:r>
              <a:rPr lang="sr-Cyrl-R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sr-Cyrl-R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Кулук</a:t>
            </a:r>
            <a:r>
              <a:rPr lang="sr-Cyrl-R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племенских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главара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суде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RS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6093296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b="1" dirty="0" err="1" smtClean="0"/>
              <a:t>Сузбија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крвну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освету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 </a:t>
            </a:r>
            <a:r>
              <a:rPr lang="en-US" sz="2000" b="1" dirty="0" smtClean="0"/>
              <a:t>и</a:t>
            </a:r>
            <a:endParaRPr lang="sr-Cyrl-R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err="1" smtClean="0"/>
              <a:t>оснива</a:t>
            </a:r>
            <a:r>
              <a:rPr lang="sr-Cyrl-RS" sz="2000" b="1" dirty="0" smtClean="0"/>
              <a:t>о </a:t>
            </a:r>
            <a:r>
              <a:rPr lang="en-US" sz="2000" b="1" dirty="0" err="1" smtClean="0"/>
              <a:t>прве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државне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установе</a:t>
            </a:r>
            <a:r>
              <a:rPr lang="sr-Cyrl-RS" sz="2000" b="1" dirty="0" smtClean="0"/>
              <a:t>!</a:t>
            </a:r>
            <a:endParaRPr lang="en-US" sz="2000" b="1" dirty="0" smtClean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sr-Cyrl-CS" sz="20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Св. Петар Цетињски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084168" y="4247373"/>
            <a:ext cx="3059832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ланирао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стварање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Славеносрпског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царства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Которска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Херцеговина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Далмација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његове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планове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распршио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Бечки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конгрес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571868" y="5733256"/>
            <a:ext cx="221457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Владика Петар </a:t>
            </a:r>
            <a:r>
              <a:rPr lang="sr-Latn-CS" dirty="0" smtClean="0"/>
              <a:t>I</a:t>
            </a:r>
            <a:endParaRPr lang="en-US" dirty="0"/>
          </a:p>
        </p:txBody>
      </p:sp>
      <p:sp>
        <p:nvSpPr>
          <p:cNvPr id="11" name="Quad Arrow Callout 10"/>
          <p:cNvSpPr/>
          <p:nvPr/>
        </p:nvSpPr>
        <p:spPr>
          <a:xfrm>
            <a:off x="7524328" y="3861048"/>
            <a:ext cx="432048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 spd="slow">
    <p:plus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71500"/>
            <a:ext cx="3300968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Left-Right Arrow 2"/>
          <p:cNvSpPr/>
          <p:nvPr/>
        </p:nvSpPr>
        <p:spPr>
          <a:xfrm>
            <a:off x="2699792" y="0"/>
            <a:ext cx="3240360" cy="5714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Владика Петар </a:t>
            </a:r>
            <a:r>
              <a:rPr lang="sr-Latn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627784" y="6357958"/>
            <a:ext cx="3372976" cy="5000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Владика песник-највећи српски епски песник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45928"/>
            <a:ext cx="2771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канонизован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као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Цетињски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наслеђује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синовац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Раде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Томов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R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Петровић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Његош</a:t>
            </a:r>
            <a:r>
              <a:rPr kumimoji="0" lang="sr-Cyrl-R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(1830-1851) 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734072"/>
            <a:ext cx="2555776" cy="270843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</a:t>
            </a:r>
            <a:r>
              <a:rPr lang="en-US" sz="24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RS" sz="24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 je</a:t>
            </a:r>
            <a:endParaRPr lang="sr-Cyrl-RS" sz="2400" b="1" u="sng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sr-Cyrl-C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аписао епове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Вуковим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правописом</a:t>
            </a:r>
            <a:r>
              <a:rPr kumimoji="0" lang="sr-Cyrl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sr-Cyrl-C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Горски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вијенац</a:t>
            </a:r>
            <a:r>
              <a:rPr lang="sr-Cyrl-CS" sz="25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en-US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sr-Cyrl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Луче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микрокозме</a:t>
            </a:r>
            <a:r>
              <a:rPr kumimoji="0" lang="sr-Cyrl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12160" y="138500"/>
            <a:ext cx="313184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Основао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sr-Cyrl-RS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Правите</a:t>
            </a:r>
            <a:r>
              <a:rPr kumimoji="0" lang="sr-Cyrl-C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љ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ствујуш</a:t>
            </a:r>
            <a:r>
              <a:rPr kumimoji="0" lang="sr-Cyrl-RS" b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en-US" b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сенат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црногорски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брдски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ГВАРДИЈУ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стајаћа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војска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и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ПЕРЈАНИКЕ</a:t>
            </a:r>
            <a:r>
              <a:rPr kumimoji="0" lang="sr-Cyrl-RS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личну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т.ј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телохранитељи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sr-Latn-C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први</a:t>
            </a:r>
            <a:r>
              <a:rPr kumimoji="0" 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натерао</a:t>
            </a:r>
            <a:r>
              <a:rPr kumimoji="0" 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Црногорце</a:t>
            </a:r>
            <a:r>
              <a:rPr kumimoji="0" 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плаћају</a:t>
            </a:r>
            <a:r>
              <a:rPr kumimoji="0" 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порез</a:t>
            </a:r>
            <a:r>
              <a:rPr kumimoji="0" 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sr-Latn-C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талир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диму</a:t>
            </a:r>
            <a:r>
              <a:rPr kumimoji="0" lang="sr-Latn-C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,,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сматрали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ропски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намет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Морао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sr-Cyrl-R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манастире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Маине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Стањевић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Боки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утврдила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граница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устри</a:t>
            </a:r>
            <a:r>
              <a:rPr kumimoji="0" lang="sr-Latn-C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sr-Cyrl-R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урци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преотели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острваца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Врањину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Лесандро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Скадарском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дробњачки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војвода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Никола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Церовић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убио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</a:t>
            </a:r>
            <a:r>
              <a:rPr kumimoji="0" lang="sr-Cyrl-R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сталним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чаркам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херцеговачким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Турцима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њиховог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јунака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Смаил-агу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Ченгића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8028384" y="2780928"/>
            <a:ext cx="360040" cy="21602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300" b="1" dirty="0" err="1" smtClean="0">
                <a:solidFill>
                  <a:schemeClr val="bg1"/>
                </a:solidFill>
              </a:rPr>
              <a:t>Припремио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терен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за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прекид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теок</a:t>
            </a:r>
            <a:r>
              <a:rPr lang="sr-Cyrl-RS" sz="2300" b="1" dirty="0" smtClean="0">
                <a:solidFill>
                  <a:schemeClr val="bg1"/>
                </a:solidFill>
              </a:rPr>
              <a:t>ра</a:t>
            </a:r>
            <a:r>
              <a:rPr lang="en-US" sz="2300" b="1" dirty="0" err="1" smtClean="0">
                <a:solidFill>
                  <a:schemeClr val="bg1"/>
                </a:solidFill>
              </a:rPr>
              <a:t>тије</a:t>
            </a:r>
            <a:r>
              <a:rPr lang="en-US" sz="2300" b="1" dirty="0" smtClean="0">
                <a:solidFill>
                  <a:schemeClr val="bg1"/>
                </a:solidFill>
              </a:rPr>
              <a:t> и </a:t>
            </a:r>
            <a:r>
              <a:rPr lang="en-US" sz="2300" b="1" dirty="0" err="1" smtClean="0">
                <a:solidFill>
                  <a:schemeClr val="bg1"/>
                </a:solidFill>
              </a:rPr>
              <a:t>увођење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световне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власти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endParaRPr lang="sr-Cyrl-CS" sz="2300" b="1" dirty="0" smtClean="0">
              <a:solidFill>
                <a:schemeClr val="bg1"/>
              </a:solidFill>
            </a:endParaRPr>
          </a:p>
          <a:p>
            <a:r>
              <a:rPr lang="en-US" sz="2300" b="1" dirty="0" smtClean="0">
                <a:solidFill>
                  <a:schemeClr val="tx1"/>
                </a:solidFill>
              </a:rPr>
              <a:t>( </a:t>
            </a:r>
            <a:r>
              <a:rPr lang="en-US" sz="2300" b="1" dirty="0" err="1" smtClean="0">
                <a:solidFill>
                  <a:schemeClr val="tx1"/>
                </a:solidFill>
              </a:rPr>
              <a:t>политичке</a:t>
            </a:r>
            <a:r>
              <a:rPr lang="en-US" sz="2300" b="1" dirty="0" smtClean="0">
                <a:solidFill>
                  <a:schemeClr val="tx1"/>
                </a:solidFill>
              </a:rPr>
              <a:t>) </a:t>
            </a:r>
            <a:r>
              <a:rPr lang="en-US" sz="2300" b="1" dirty="0" err="1" smtClean="0">
                <a:solidFill>
                  <a:schemeClr val="tx1"/>
                </a:solidFill>
              </a:rPr>
              <a:t>јер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је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уместо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мантије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носио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народно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одело</a:t>
            </a:r>
            <a:r>
              <a:rPr lang="en-US" sz="2300" b="1" dirty="0" smtClean="0">
                <a:solidFill>
                  <a:schemeClr val="bg1"/>
                </a:solidFill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</a:rPr>
              <a:t>изашао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из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манастира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sr-Cyrl-RS" sz="2300" b="1" dirty="0" smtClean="0">
                <a:solidFill>
                  <a:schemeClr val="bg1"/>
                </a:solidFill>
              </a:rPr>
              <a:t>,</a:t>
            </a:r>
            <a:r>
              <a:rPr lang="en-US" sz="2300" b="1" dirty="0" err="1" smtClean="0">
                <a:solidFill>
                  <a:schemeClr val="bg1"/>
                </a:solidFill>
              </a:rPr>
              <a:t>изград</a:t>
            </a:r>
            <a:r>
              <a:rPr lang="sr-Cyrl-RS" sz="2300" b="1" dirty="0" smtClean="0">
                <a:solidFill>
                  <a:schemeClr val="bg1"/>
                </a:solidFill>
              </a:rPr>
              <a:t>и</a:t>
            </a:r>
            <a:r>
              <a:rPr lang="en-US" sz="2300" b="1" dirty="0" smtClean="0">
                <a:solidFill>
                  <a:schemeClr val="bg1"/>
                </a:solidFill>
              </a:rPr>
              <a:t>о </a:t>
            </a:r>
            <a:r>
              <a:rPr lang="en-US" sz="2300" b="1" dirty="0" err="1" smtClean="0">
                <a:solidFill>
                  <a:schemeClr val="bg1"/>
                </a:solidFill>
              </a:rPr>
              <a:t>двор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Биљарду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</a:rPr>
              <a:t>и </a:t>
            </a:r>
            <a:r>
              <a:rPr lang="sr-Cyrl-RS" sz="2300" b="1" u="sng" dirty="0" smtClean="0">
                <a:solidFill>
                  <a:schemeClr val="tx1"/>
                </a:solidFill>
              </a:rPr>
              <a:t>укинуо</a:t>
            </a:r>
            <a:r>
              <a:rPr lang="sr-Cyrl-R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звање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u="sng" dirty="0" err="1" smtClean="0">
                <a:solidFill>
                  <a:schemeClr val="tx1"/>
                </a:solidFill>
              </a:rPr>
              <a:t>гув</a:t>
            </a:r>
            <a:r>
              <a:rPr lang="sr-Latn-CS" sz="2300" b="1" u="sng" dirty="0" smtClean="0">
                <a:solidFill>
                  <a:schemeClr val="tx1"/>
                </a:solidFill>
              </a:rPr>
              <a:t>e</a:t>
            </a:r>
            <a:r>
              <a:rPr lang="en-US" sz="2300" b="1" u="sng" dirty="0" err="1" smtClean="0">
                <a:solidFill>
                  <a:schemeClr val="tx1"/>
                </a:solidFill>
              </a:rPr>
              <a:t>рн</a:t>
            </a:r>
            <a:r>
              <a:rPr lang="sr-Latn-CS" sz="2300" b="1" u="sng" dirty="0" smtClean="0">
                <a:solidFill>
                  <a:schemeClr val="tx1"/>
                </a:solidFill>
              </a:rPr>
              <a:t>a</a:t>
            </a:r>
            <a:r>
              <a:rPr lang="en-US" sz="2300" b="1" u="sng" dirty="0" err="1" smtClean="0">
                <a:solidFill>
                  <a:schemeClr val="tx1"/>
                </a:solidFill>
              </a:rPr>
              <a:t>дура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протеравши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породицу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Радоњић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која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је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преферирала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на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световну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</a:rPr>
              <a:t>власт</a:t>
            </a:r>
            <a:r>
              <a:rPr lang="en-US" sz="2300" b="1" dirty="0" smtClean="0">
                <a:solidFill>
                  <a:schemeClr val="tx1"/>
                </a:solidFill>
              </a:rPr>
              <a:t>.</a:t>
            </a:r>
            <a:endParaRPr lang="en-US" sz="23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987824" cy="22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546177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611385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Владика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Раде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сарађивао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уставобранитељском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Србијом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Cyrl-R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Гарашанинов</a:t>
            </a:r>
            <a:r>
              <a:rPr kumimoji="0" lang="sr-Cyrl-R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планов</a:t>
            </a:r>
            <a:r>
              <a:rPr kumimoji="0" lang="sr-Cyrl-R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има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уједињењу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српства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преферира</a:t>
            </a:r>
            <a:r>
              <a:rPr kumimoji="0" lang="sr-Cyrl-R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положај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пећког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патријарха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заједничкој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држави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умире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млад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туберколозе</a:t>
            </a:r>
            <a:r>
              <a:rPr kumimoji="0" lang="sr-Cyrl-R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RS" sz="2400" b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аслеђује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синовац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Данило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RS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ТЕОКРАТИЈА-власт верског старешине</a:t>
            </a: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0" y="4005064"/>
            <a:ext cx="31432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1" dirty="0" smtClean="0"/>
              <a:t>Биљарда-некад  и сад</a:t>
            </a:r>
            <a:endParaRPr lang="en-US" sz="2000" b="1" dirty="0"/>
          </a:p>
        </p:txBody>
      </p:sp>
    </p:spTree>
  </p:cSld>
  <p:clrMapOvr>
    <a:masterClrMapping/>
  </p:clrMapOvr>
  <p:transition spd="slow">
    <p:comb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767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Windows User</cp:lastModifiedBy>
  <cp:revision>95</cp:revision>
  <dcterms:created xsi:type="dcterms:W3CDTF">2011-05-04T20:07:54Z</dcterms:created>
  <dcterms:modified xsi:type="dcterms:W3CDTF">2018-05-15T17:00:09Z</dcterms:modified>
</cp:coreProperties>
</file>